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63" r:id="rId5"/>
    <p:sldId id="260" r:id="rId6"/>
    <p:sldId id="267" r:id="rId7"/>
    <p:sldId id="265" r:id="rId8"/>
    <p:sldId id="261" r:id="rId9"/>
    <p:sldId id="259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ABB"/>
    <a:srgbClr val="E8280B"/>
    <a:srgbClr val="760000"/>
    <a:srgbClr val="D68B1C"/>
    <a:srgbClr val="600060"/>
    <a:srgbClr val="E600AA"/>
    <a:srgbClr val="A8007C"/>
    <a:srgbClr val="2597FF"/>
    <a:srgbClr val="0097CC"/>
    <a:srgbClr val="FF7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/>
    <p:restoredTop sz="86868"/>
  </p:normalViewPr>
  <p:slideViewPr>
    <p:cSldViewPr>
      <p:cViewPr varScale="1">
        <p:scale>
          <a:sx n="77" d="100"/>
          <a:sy n="77" d="100"/>
        </p:scale>
        <p:origin x="208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349E93-9D82-EE46-AA35-EC25890B3D6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32836A1-2608-784F-8CBD-236C3A14B64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Transcripts</a:t>
          </a:r>
        </a:p>
      </dgm:t>
    </dgm:pt>
    <dgm:pt modelId="{0337947E-DE82-B447-A213-2C7CAEDC1EEC}" type="parTrans" cxnId="{561ADC18-B168-094A-8A65-2CB5442A2379}">
      <dgm:prSet/>
      <dgm:spPr/>
      <dgm:t>
        <a:bodyPr/>
        <a:lstStyle/>
        <a:p>
          <a:endParaRPr lang="en-US"/>
        </a:p>
      </dgm:t>
    </dgm:pt>
    <dgm:pt modelId="{C415DDFF-17CE-654C-83B3-9D5259824C14}" type="sibTrans" cxnId="{561ADC18-B168-094A-8A65-2CB5442A2379}">
      <dgm:prSet/>
      <dgm:spPr/>
      <dgm:t>
        <a:bodyPr/>
        <a:lstStyle/>
        <a:p>
          <a:endParaRPr lang="en-US"/>
        </a:p>
      </dgm:t>
    </dgm:pt>
    <dgm:pt modelId="{8398279E-B67D-FF4F-9708-7E122537D6D5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Contain love+</a:t>
          </a:r>
        </a:p>
      </dgm:t>
    </dgm:pt>
    <dgm:pt modelId="{29A3A39B-2448-9444-BAD1-A1798CA0F3C4}" type="parTrans" cxnId="{7804E9B3-8E47-C745-9910-4878B8F525B7}">
      <dgm:prSet/>
      <dgm:spPr/>
      <dgm:t>
        <a:bodyPr/>
        <a:lstStyle/>
        <a:p>
          <a:endParaRPr lang="en-US"/>
        </a:p>
      </dgm:t>
    </dgm:pt>
    <dgm:pt modelId="{65940B82-BFE5-1D42-89D5-96164DE1B703}" type="sibTrans" cxnId="{7804E9B3-8E47-C745-9910-4878B8F525B7}">
      <dgm:prSet/>
      <dgm:spPr/>
      <dgm:t>
        <a:bodyPr/>
        <a:lstStyle/>
        <a:p>
          <a:endParaRPr lang="en-US"/>
        </a:p>
      </dgm:t>
    </dgm:pt>
    <dgm:pt modelId="{F378133A-3C43-E94C-A1C1-8D2EA648AD9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Sentences with love+</a:t>
          </a:r>
        </a:p>
      </dgm:t>
    </dgm:pt>
    <dgm:pt modelId="{F40D5B25-3FF4-E843-B544-F097860EBD8C}" type="parTrans" cxnId="{8C1D5E40-C944-3445-9DB7-12F000D79FAB}">
      <dgm:prSet/>
      <dgm:spPr/>
      <dgm:t>
        <a:bodyPr/>
        <a:lstStyle/>
        <a:p>
          <a:endParaRPr lang="en-US"/>
        </a:p>
      </dgm:t>
    </dgm:pt>
    <dgm:pt modelId="{AF725648-CB31-FB44-A0E0-A42AAB234D02}" type="sibTrans" cxnId="{8C1D5E40-C944-3445-9DB7-12F000D79FAB}">
      <dgm:prSet/>
      <dgm:spPr/>
      <dgm:t>
        <a:bodyPr/>
        <a:lstStyle/>
        <a:p>
          <a:endParaRPr lang="en-US"/>
        </a:p>
      </dgm:t>
    </dgm:pt>
    <dgm:pt modelId="{4AD86695-347E-FF42-A347-1D6B5373BB0C}" type="pres">
      <dgm:prSet presAssocID="{45349E93-9D82-EE46-AA35-EC25890B3D6A}" presName="Name0" presStyleCnt="0">
        <dgm:presLayoutVars>
          <dgm:dir/>
          <dgm:animLvl val="lvl"/>
          <dgm:resizeHandles val="exact"/>
        </dgm:presLayoutVars>
      </dgm:prSet>
      <dgm:spPr/>
    </dgm:pt>
    <dgm:pt modelId="{42638698-E243-2242-AAAB-C08C3E0A5AA9}" type="pres">
      <dgm:prSet presAssocID="{F32836A1-2608-784F-8CBD-236C3A14B64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CF13ECF-0D75-F04B-B3D3-D7338ECA645B}" type="pres">
      <dgm:prSet presAssocID="{C415DDFF-17CE-654C-83B3-9D5259824C14}" presName="parTxOnlySpace" presStyleCnt="0"/>
      <dgm:spPr/>
    </dgm:pt>
    <dgm:pt modelId="{E2E265BE-AAB6-E041-9FE3-09EFFE64D704}" type="pres">
      <dgm:prSet presAssocID="{8398279E-B67D-FF4F-9708-7E122537D6D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1872047-BFFD-D04F-B2E3-5E2BA5981F22}" type="pres">
      <dgm:prSet presAssocID="{65940B82-BFE5-1D42-89D5-96164DE1B703}" presName="parTxOnlySpace" presStyleCnt="0"/>
      <dgm:spPr/>
    </dgm:pt>
    <dgm:pt modelId="{8310216A-6005-974F-81E7-3BCF3524AFAC}" type="pres">
      <dgm:prSet presAssocID="{F378133A-3C43-E94C-A1C1-8D2EA648AD9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61ADC18-B168-094A-8A65-2CB5442A2379}" srcId="{45349E93-9D82-EE46-AA35-EC25890B3D6A}" destId="{F32836A1-2608-784F-8CBD-236C3A14B64E}" srcOrd="0" destOrd="0" parTransId="{0337947E-DE82-B447-A213-2C7CAEDC1EEC}" sibTransId="{C415DDFF-17CE-654C-83B3-9D5259824C14}"/>
    <dgm:cxn modelId="{5A5FBF1D-F85A-0747-B49A-00B7193D20B6}" type="presOf" srcId="{F378133A-3C43-E94C-A1C1-8D2EA648AD9B}" destId="{8310216A-6005-974F-81E7-3BCF3524AFAC}" srcOrd="0" destOrd="0" presId="urn:microsoft.com/office/officeart/2005/8/layout/chevron1"/>
    <dgm:cxn modelId="{1111DA33-B9CA-D642-BB4A-944B081BDB89}" type="presOf" srcId="{45349E93-9D82-EE46-AA35-EC25890B3D6A}" destId="{4AD86695-347E-FF42-A347-1D6B5373BB0C}" srcOrd="0" destOrd="0" presId="urn:microsoft.com/office/officeart/2005/8/layout/chevron1"/>
    <dgm:cxn modelId="{8C1D5E40-C944-3445-9DB7-12F000D79FAB}" srcId="{45349E93-9D82-EE46-AA35-EC25890B3D6A}" destId="{F378133A-3C43-E94C-A1C1-8D2EA648AD9B}" srcOrd="2" destOrd="0" parTransId="{F40D5B25-3FF4-E843-B544-F097860EBD8C}" sibTransId="{AF725648-CB31-FB44-A0E0-A42AAB234D02}"/>
    <dgm:cxn modelId="{704E2CA3-9ADF-8045-9767-DC96DC6761F2}" type="presOf" srcId="{F32836A1-2608-784F-8CBD-236C3A14B64E}" destId="{42638698-E243-2242-AAAB-C08C3E0A5AA9}" srcOrd="0" destOrd="0" presId="urn:microsoft.com/office/officeart/2005/8/layout/chevron1"/>
    <dgm:cxn modelId="{7804E9B3-8E47-C745-9910-4878B8F525B7}" srcId="{45349E93-9D82-EE46-AA35-EC25890B3D6A}" destId="{8398279E-B67D-FF4F-9708-7E122537D6D5}" srcOrd="1" destOrd="0" parTransId="{29A3A39B-2448-9444-BAD1-A1798CA0F3C4}" sibTransId="{65940B82-BFE5-1D42-89D5-96164DE1B703}"/>
    <dgm:cxn modelId="{437FB2F0-93EA-264C-8FCB-F6D189EF214C}" type="presOf" srcId="{8398279E-B67D-FF4F-9708-7E122537D6D5}" destId="{E2E265BE-AAB6-E041-9FE3-09EFFE64D704}" srcOrd="0" destOrd="0" presId="urn:microsoft.com/office/officeart/2005/8/layout/chevron1"/>
    <dgm:cxn modelId="{8EB7BD30-7077-C843-ADCA-4B19EF767CA0}" type="presParOf" srcId="{4AD86695-347E-FF42-A347-1D6B5373BB0C}" destId="{42638698-E243-2242-AAAB-C08C3E0A5AA9}" srcOrd="0" destOrd="0" presId="urn:microsoft.com/office/officeart/2005/8/layout/chevron1"/>
    <dgm:cxn modelId="{D783BB48-216F-4846-A5AC-431595D23E6D}" type="presParOf" srcId="{4AD86695-347E-FF42-A347-1D6B5373BB0C}" destId="{ECF13ECF-0D75-F04B-B3D3-D7338ECA645B}" srcOrd="1" destOrd="0" presId="urn:microsoft.com/office/officeart/2005/8/layout/chevron1"/>
    <dgm:cxn modelId="{A80EE21A-EDFC-C045-8BF9-4D053A95EFA8}" type="presParOf" srcId="{4AD86695-347E-FF42-A347-1D6B5373BB0C}" destId="{E2E265BE-AAB6-E041-9FE3-09EFFE64D704}" srcOrd="2" destOrd="0" presId="urn:microsoft.com/office/officeart/2005/8/layout/chevron1"/>
    <dgm:cxn modelId="{44BBBBEE-F585-704A-A141-DFA17A1C32E2}" type="presParOf" srcId="{4AD86695-347E-FF42-A347-1D6B5373BB0C}" destId="{81872047-BFFD-D04F-B2E3-5E2BA5981F22}" srcOrd="3" destOrd="0" presId="urn:microsoft.com/office/officeart/2005/8/layout/chevron1"/>
    <dgm:cxn modelId="{76865F7F-51BD-A84D-B1DF-253066F4B29F}" type="presParOf" srcId="{4AD86695-347E-FF42-A347-1D6B5373BB0C}" destId="{8310216A-6005-974F-81E7-3BCF3524AFA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349E93-9D82-EE46-AA35-EC25890B3D6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32836A1-2608-784F-8CBD-236C3A14B64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Vectorize</a:t>
          </a:r>
        </a:p>
      </dgm:t>
    </dgm:pt>
    <dgm:pt modelId="{0337947E-DE82-B447-A213-2C7CAEDC1EEC}" type="parTrans" cxnId="{561ADC18-B168-094A-8A65-2CB5442A2379}">
      <dgm:prSet/>
      <dgm:spPr/>
      <dgm:t>
        <a:bodyPr/>
        <a:lstStyle/>
        <a:p>
          <a:endParaRPr lang="en-US"/>
        </a:p>
      </dgm:t>
    </dgm:pt>
    <dgm:pt modelId="{C415DDFF-17CE-654C-83B3-9D5259824C14}" type="sibTrans" cxnId="{561ADC18-B168-094A-8A65-2CB5442A2379}">
      <dgm:prSet/>
      <dgm:spPr/>
      <dgm:t>
        <a:bodyPr/>
        <a:lstStyle/>
        <a:p>
          <a:endParaRPr lang="en-US"/>
        </a:p>
      </dgm:t>
    </dgm:pt>
    <dgm:pt modelId="{8398279E-B67D-FF4F-9708-7E122537D6D5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Reduce Dimensions</a:t>
          </a:r>
        </a:p>
      </dgm:t>
    </dgm:pt>
    <dgm:pt modelId="{29A3A39B-2448-9444-BAD1-A1798CA0F3C4}" type="parTrans" cxnId="{7804E9B3-8E47-C745-9910-4878B8F525B7}">
      <dgm:prSet/>
      <dgm:spPr/>
      <dgm:t>
        <a:bodyPr/>
        <a:lstStyle/>
        <a:p>
          <a:endParaRPr lang="en-US"/>
        </a:p>
      </dgm:t>
    </dgm:pt>
    <dgm:pt modelId="{65940B82-BFE5-1D42-89D5-96164DE1B703}" type="sibTrans" cxnId="{7804E9B3-8E47-C745-9910-4878B8F525B7}">
      <dgm:prSet/>
      <dgm:spPr/>
      <dgm:t>
        <a:bodyPr/>
        <a:lstStyle/>
        <a:p>
          <a:endParaRPr lang="en-US"/>
        </a:p>
      </dgm:t>
    </dgm:pt>
    <dgm:pt modelId="{F378133A-3C43-E94C-A1C1-8D2EA648AD9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Cluster</a:t>
          </a:r>
        </a:p>
      </dgm:t>
    </dgm:pt>
    <dgm:pt modelId="{F40D5B25-3FF4-E843-B544-F097860EBD8C}" type="parTrans" cxnId="{8C1D5E40-C944-3445-9DB7-12F000D79FAB}">
      <dgm:prSet/>
      <dgm:spPr/>
      <dgm:t>
        <a:bodyPr/>
        <a:lstStyle/>
        <a:p>
          <a:endParaRPr lang="en-US"/>
        </a:p>
      </dgm:t>
    </dgm:pt>
    <dgm:pt modelId="{AF725648-CB31-FB44-A0E0-A42AAB234D02}" type="sibTrans" cxnId="{8C1D5E40-C944-3445-9DB7-12F000D79FAB}">
      <dgm:prSet/>
      <dgm:spPr/>
      <dgm:t>
        <a:bodyPr/>
        <a:lstStyle/>
        <a:p>
          <a:endParaRPr lang="en-US"/>
        </a:p>
      </dgm:t>
    </dgm:pt>
    <dgm:pt modelId="{4AD86695-347E-FF42-A347-1D6B5373BB0C}" type="pres">
      <dgm:prSet presAssocID="{45349E93-9D82-EE46-AA35-EC25890B3D6A}" presName="Name0" presStyleCnt="0">
        <dgm:presLayoutVars>
          <dgm:dir/>
          <dgm:animLvl val="lvl"/>
          <dgm:resizeHandles val="exact"/>
        </dgm:presLayoutVars>
      </dgm:prSet>
      <dgm:spPr/>
    </dgm:pt>
    <dgm:pt modelId="{42638698-E243-2242-AAAB-C08C3E0A5AA9}" type="pres">
      <dgm:prSet presAssocID="{F32836A1-2608-784F-8CBD-236C3A14B64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CF13ECF-0D75-F04B-B3D3-D7338ECA645B}" type="pres">
      <dgm:prSet presAssocID="{C415DDFF-17CE-654C-83B3-9D5259824C14}" presName="parTxOnlySpace" presStyleCnt="0"/>
      <dgm:spPr/>
    </dgm:pt>
    <dgm:pt modelId="{E2E265BE-AAB6-E041-9FE3-09EFFE64D704}" type="pres">
      <dgm:prSet presAssocID="{8398279E-B67D-FF4F-9708-7E122537D6D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1872047-BFFD-D04F-B2E3-5E2BA5981F22}" type="pres">
      <dgm:prSet presAssocID="{65940B82-BFE5-1D42-89D5-96164DE1B703}" presName="parTxOnlySpace" presStyleCnt="0"/>
      <dgm:spPr/>
    </dgm:pt>
    <dgm:pt modelId="{8310216A-6005-974F-81E7-3BCF3524AFAC}" type="pres">
      <dgm:prSet presAssocID="{F378133A-3C43-E94C-A1C1-8D2EA648AD9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C95F001-DF6D-3B41-BBDC-1B6EE53357FC}" type="presOf" srcId="{F32836A1-2608-784F-8CBD-236C3A14B64E}" destId="{42638698-E243-2242-AAAB-C08C3E0A5AA9}" srcOrd="0" destOrd="0" presId="urn:microsoft.com/office/officeart/2005/8/layout/chevron1"/>
    <dgm:cxn modelId="{561ADC18-B168-094A-8A65-2CB5442A2379}" srcId="{45349E93-9D82-EE46-AA35-EC25890B3D6A}" destId="{F32836A1-2608-784F-8CBD-236C3A14B64E}" srcOrd="0" destOrd="0" parTransId="{0337947E-DE82-B447-A213-2C7CAEDC1EEC}" sibTransId="{C415DDFF-17CE-654C-83B3-9D5259824C14}"/>
    <dgm:cxn modelId="{1111DA33-B9CA-D642-BB4A-944B081BDB89}" type="presOf" srcId="{45349E93-9D82-EE46-AA35-EC25890B3D6A}" destId="{4AD86695-347E-FF42-A347-1D6B5373BB0C}" srcOrd="0" destOrd="0" presId="urn:microsoft.com/office/officeart/2005/8/layout/chevron1"/>
    <dgm:cxn modelId="{8C1D5E40-C944-3445-9DB7-12F000D79FAB}" srcId="{45349E93-9D82-EE46-AA35-EC25890B3D6A}" destId="{F378133A-3C43-E94C-A1C1-8D2EA648AD9B}" srcOrd="2" destOrd="0" parTransId="{F40D5B25-3FF4-E843-B544-F097860EBD8C}" sibTransId="{AF725648-CB31-FB44-A0E0-A42AAB234D02}"/>
    <dgm:cxn modelId="{E4CAA4A3-3555-864C-A4C4-8200132172C6}" type="presOf" srcId="{F378133A-3C43-E94C-A1C1-8D2EA648AD9B}" destId="{8310216A-6005-974F-81E7-3BCF3524AFAC}" srcOrd="0" destOrd="0" presId="urn:microsoft.com/office/officeart/2005/8/layout/chevron1"/>
    <dgm:cxn modelId="{7804E9B3-8E47-C745-9910-4878B8F525B7}" srcId="{45349E93-9D82-EE46-AA35-EC25890B3D6A}" destId="{8398279E-B67D-FF4F-9708-7E122537D6D5}" srcOrd="1" destOrd="0" parTransId="{29A3A39B-2448-9444-BAD1-A1798CA0F3C4}" sibTransId="{65940B82-BFE5-1D42-89D5-96164DE1B703}"/>
    <dgm:cxn modelId="{3ED975D3-EADF-2E49-A1BC-13248452DC9F}" type="presOf" srcId="{8398279E-B67D-FF4F-9708-7E122537D6D5}" destId="{E2E265BE-AAB6-E041-9FE3-09EFFE64D704}" srcOrd="0" destOrd="0" presId="urn:microsoft.com/office/officeart/2005/8/layout/chevron1"/>
    <dgm:cxn modelId="{93E0ECDF-D5BF-E84D-999D-362EEB47A4F5}" type="presParOf" srcId="{4AD86695-347E-FF42-A347-1D6B5373BB0C}" destId="{42638698-E243-2242-AAAB-C08C3E0A5AA9}" srcOrd="0" destOrd="0" presId="urn:microsoft.com/office/officeart/2005/8/layout/chevron1"/>
    <dgm:cxn modelId="{2A95F01C-DE08-0843-9252-5815DCC71672}" type="presParOf" srcId="{4AD86695-347E-FF42-A347-1D6B5373BB0C}" destId="{ECF13ECF-0D75-F04B-B3D3-D7338ECA645B}" srcOrd="1" destOrd="0" presId="urn:microsoft.com/office/officeart/2005/8/layout/chevron1"/>
    <dgm:cxn modelId="{CE9E5A88-DF56-6D48-8AE9-64DCA83C17C0}" type="presParOf" srcId="{4AD86695-347E-FF42-A347-1D6B5373BB0C}" destId="{E2E265BE-AAB6-E041-9FE3-09EFFE64D704}" srcOrd="2" destOrd="0" presId="urn:microsoft.com/office/officeart/2005/8/layout/chevron1"/>
    <dgm:cxn modelId="{DA007BF5-A0F7-AD47-83DC-307453198E1E}" type="presParOf" srcId="{4AD86695-347E-FF42-A347-1D6B5373BB0C}" destId="{81872047-BFFD-D04F-B2E3-5E2BA5981F22}" srcOrd="3" destOrd="0" presId="urn:microsoft.com/office/officeart/2005/8/layout/chevron1"/>
    <dgm:cxn modelId="{2E0D73D4-F8DA-774E-9398-336950924908}" type="presParOf" srcId="{4AD86695-347E-FF42-A347-1D6B5373BB0C}" destId="{8310216A-6005-974F-81E7-3BCF3524AFA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38698-E243-2242-AAAB-C08C3E0A5AA9}">
      <dsp:nvSpPr>
        <dsp:cNvPr id="0" name=""/>
        <dsp:cNvSpPr/>
      </dsp:nvSpPr>
      <dsp:spPr>
        <a:xfrm>
          <a:off x="2381" y="163615"/>
          <a:ext cx="2901156" cy="1160462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Transcripts</a:t>
          </a:r>
        </a:p>
      </dsp:txBody>
      <dsp:txXfrm>
        <a:off x="582612" y="163615"/>
        <a:ext cx="1740694" cy="1160462"/>
      </dsp:txXfrm>
    </dsp:sp>
    <dsp:sp modelId="{E2E265BE-AAB6-E041-9FE3-09EFFE64D704}">
      <dsp:nvSpPr>
        <dsp:cNvPr id="0" name=""/>
        <dsp:cNvSpPr/>
      </dsp:nvSpPr>
      <dsp:spPr>
        <a:xfrm>
          <a:off x="2613421" y="163615"/>
          <a:ext cx="2901156" cy="1160462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Contain love+</a:t>
          </a:r>
        </a:p>
      </dsp:txBody>
      <dsp:txXfrm>
        <a:off x="3193652" y="163615"/>
        <a:ext cx="1740694" cy="1160462"/>
      </dsp:txXfrm>
    </dsp:sp>
    <dsp:sp modelId="{8310216A-6005-974F-81E7-3BCF3524AFAC}">
      <dsp:nvSpPr>
        <dsp:cNvPr id="0" name=""/>
        <dsp:cNvSpPr/>
      </dsp:nvSpPr>
      <dsp:spPr>
        <a:xfrm>
          <a:off x="5224462" y="163615"/>
          <a:ext cx="2901156" cy="1160462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Sentences with love+</a:t>
          </a:r>
        </a:p>
      </dsp:txBody>
      <dsp:txXfrm>
        <a:off x="5804693" y="163615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38698-E243-2242-AAAB-C08C3E0A5AA9}">
      <dsp:nvSpPr>
        <dsp:cNvPr id="0" name=""/>
        <dsp:cNvSpPr/>
      </dsp:nvSpPr>
      <dsp:spPr>
        <a:xfrm>
          <a:off x="2381" y="163615"/>
          <a:ext cx="2901156" cy="1160462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Vectorize</a:t>
          </a:r>
        </a:p>
      </dsp:txBody>
      <dsp:txXfrm>
        <a:off x="582612" y="163615"/>
        <a:ext cx="1740694" cy="1160462"/>
      </dsp:txXfrm>
    </dsp:sp>
    <dsp:sp modelId="{E2E265BE-AAB6-E041-9FE3-09EFFE64D704}">
      <dsp:nvSpPr>
        <dsp:cNvPr id="0" name=""/>
        <dsp:cNvSpPr/>
      </dsp:nvSpPr>
      <dsp:spPr>
        <a:xfrm>
          <a:off x="2613421" y="163615"/>
          <a:ext cx="2901156" cy="1160462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Reduce Dimensions</a:t>
          </a:r>
        </a:p>
      </dsp:txBody>
      <dsp:txXfrm>
        <a:off x="3193652" y="163615"/>
        <a:ext cx="1740694" cy="1160462"/>
      </dsp:txXfrm>
    </dsp:sp>
    <dsp:sp modelId="{8310216A-6005-974F-81E7-3BCF3524AFAC}">
      <dsp:nvSpPr>
        <dsp:cNvPr id="0" name=""/>
        <dsp:cNvSpPr/>
      </dsp:nvSpPr>
      <dsp:spPr>
        <a:xfrm>
          <a:off x="5224462" y="163615"/>
          <a:ext cx="2901156" cy="1160462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</a:t>
          </a:r>
        </a:p>
      </dsp:txBody>
      <dsp:txXfrm>
        <a:off x="5804693" y="163615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BBBD6-FE35-4DBB-AD53-FB15DD1B5603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C8AA4-C76A-426A-B2BE-B41D18A3C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9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everyone!  I'm Sean Davern and today</a:t>
            </a:r>
          </a:p>
          <a:p>
            <a:r>
              <a:rPr lang="en-US" dirty="0"/>
              <a:t>I've come to talk to you about love.  </a:t>
            </a:r>
          </a:p>
          <a:p>
            <a:endParaRPr lang="en-US" dirty="0"/>
          </a:p>
          <a:p>
            <a:r>
              <a:rPr lang="en-US" dirty="0"/>
              <a:t>As you know, love is a complex word with many meanings and ways of expressing.  </a:t>
            </a:r>
          </a:p>
          <a:p>
            <a:endParaRPr lang="en-US" dirty="0"/>
          </a:p>
          <a:p>
            <a:r>
              <a:rPr lang="en-US" dirty="0"/>
              <a:t>I thought it would be interesting to see how TED talk authors talked about and expressed their passions.  </a:t>
            </a:r>
          </a:p>
          <a:p>
            <a:endParaRPr lang="en-US" dirty="0"/>
          </a:p>
          <a:p>
            <a:r>
              <a:rPr lang="en-US" dirty="0"/>
              <a:t>So today I'd like to show you some work I've done to apply natural language processing of TED talks to explore love.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C8AA4-C76A-426A-B2BE-B41D18A3C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4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Talks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TED.com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thru Sept 2017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point, over half the documents contain a single sentence. 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rest have somewhere between 2 and 50 sentences that contain love 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C8AA4-C76A-426A-B2BE-B41D18A3C5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59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Tfidf</a:t>
            </a:r>
            <a:r>
              <a:rPr lang="en-US" dirty="0"/>
              <a:t> = Term Frequency – inverse document frequency</a:t>
            </a:r>
          </a:p>
          <a:p>
            <a:r>
              <a:rPr lang="en-US" dirty="0"/>
              <a:t>LSA = Latent Semantic Analysis</a:t>
            </a:r>
          </a:p>
          <a:p>
            <a:r>
              <a:rPr lang="en-US" dirty="0"/>
              <a:t>DBSCAN = Density Based </a:t>
            </a:r>
            <a:r>
              <a:rPr lang="en-US" dirty="0" err="1"/>
              <a:t>Spacial</a:t>
            </a:r>
            <a:r>
              <a:rPr lang="en-US" dirty="0"/>
              <a:t> Clustering of Applications and Noise</a:t>
            </a:r>
          </a:p>
          <a:p>
            <a:r>
              <a:rPr lang="en-US" dirty="0" err="1"/>
              <a:t>Hierarchial</a:t>
            </a:r>
            <a:r>
              <a:rPr lang="en-US" dirty="0"/>
              <a:t> = </a:t>
            </a:r>
            <a:r>
              <a:rPr lang="en-US" dirty="0" err="1"/>
              <a:t>AgglomerativeClustering</a:t>
            </a:r>
            <a:r>
              <a:rPr lang="en-US" dirty="0"/>
              <a:t> with Ward, Average, and Complete linkages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C8AA4-C76A-426A-B2BE-B41D18A3C5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7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from the 2 topic-dimensions case...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the clustering of the documents in this topic space...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C8AA4-C76A-426A-B2BE-B41D18A3C5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43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here is the result of applying the elbow method ...</a:t>
            </a:r>
          </a:p>
          <a:p>
            <a:endParaRPr lang="en-US" dirty="0"/>
          </a:p>
          <a:p>
            <a:r>
              <a:rPr lang="en-US" dirty="0"/>
              <a:t>(green): (obj) “in love”, “an expression of love”, I love (1/2)</a:t>
            </a:r>
          </a:p>
          <a:p>
            <a:r>
              <a:rPr lang="en-US" dirty="0"/>
              <a:t>(mag): (present tense feeling) I love, his real love, - I love you, a lot of love in these passwords – expect to find love (3-5)</a:t>
            </a:r>
          </a:p>
          <a:p>
            <a:r>
              <a:rPr lang="en-US" dirty="0"/>
              <a:t>(cyan): (past tense feeling) I/we loved (3+)</a:t>
            </a:r>
          </a:p>
          <a:p>
            <a:r>
              <a:rPr lang="en-US" dirty="0"/>
              <a:t>(blue): loved ones – loved it – loved the sound – we loved (1)</a:t>
            </a:r>
          </a:p>
          <a:p>
            <a:r>
              <a:rPr lang="en-US" dirty="0"/>
              <a:t>(red): (n., obj.)  plant lover – gave them love, met the love of their life, all this love,– not my lover, music lovers, jazz lovers  (5+)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C8AA4-C76A-426A-B2BE-B41D18A3C5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18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C8AA4-C76A-426A-B2BE-B41D18A3C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7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4650641"/>
            <a:ext cx="11198367" cy="1679755"/>
          </a:xfrm>
          <a:effectLst/>
        </p:spPr>
        <p:txBody>
          <a:bodyPr>
            <a:normAutofit/>
          </a:bodyPr>
          <a:lstStyle>
            <a:lvl1pPr algn="r">
              <a:defRPr sz="3600">
                <a:solidFill>
                  <a:srgbClr val="FF0000"/>
                </a:solidFill>
                <a:effectLst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3581706"/>
            <a:ext cx="11198367" cy="106893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7" y="680310"/>
            <a:ext cx="10791153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1596540"/>
            <a:ext cx="10791153" cy="4275740"/>
          </a:xfrm>
        </p:spPr>
        <p:txBody>
          <a:bodyPr/>
          <a:lstStyle>
            <a:lvl1pPr algn="l">
              <a:defRPr sz="2800">
                <a:solidFill>
                  <a:srgbClr val="760000"/>
                </a:solidFill>
              </a:defRPr>
            </a:lvl1pPr>
            <a:lvl2pPr algn="l">
              <a:defRPr>
                <a:solidFill>
                  <a:srgbClr val="760000"/>
                </a:solidFill>
              </a:defRPr>
            </a:lvl2pPr>
            <a:lvl3pPr algn="l">
              <a:defRPr>
                <a:solidFill>
                  <a:srgbClr val="760000"/>
                </a:solidFill>
              </a:defRPr>
            </a:lvl3pPr>
            <a:lvl4pPr algn="l">
              <a:defRPr>
                <a:solidFill>
                  <a:srgbClr val="760000"/>
                </a:solidFill>
              </a:defRPr>
            </a:lvl4pPr>
            <a:lvl5pPr algn="l">
              <a:defRPr>
                <a:solidFill>
                  <a:srgbClr val="76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294" y="527605"/>
            <a:ext cx="8958692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8295" y="1443835"/>
            <a:ext cx="8958692" cy="4275740"/>
          </a:xfrm>
        </p:spPr>
        <p:txBody>
          <a:bodyPr/>
          <a:lstStyle>
            <a:lvl1pPr>
              <a:defRPr sz="2800">
                <a:solidFill>
                  <a:srgbClr val="760000"/>
                </a:solidFill>
              </a:defRPr>
            </a:lvl1pPr>
            <a:lvl2pPr>
              <a:defRPr>
                <a:solidFill>
                  <a:srgbClr val="760000"/>
                </a:solidFill>
              </a:defRPr>
            </a:lvl2pPr>
            <a:lvl3pPr>
              <a:defRPr>
                <a:solidFill>
                  <a:srgbClr val="760000"/>
                </a:solidFill>
              </a:defRPr>
            </a:lvl3pPr>
            <a:lvl4pPr>
              <a:defRPr>
                <a:solidFill>
                  <a:srgbClr val="760000"/>
                </a:solidFill>
              </a:defRPr>
            </a:lvl4pPr>
            <a:lvl5pPr>
              <a:defRPr>
                <a:solidFill>
                  <a:srgbClr val="76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3015"/>
            <a:ext cx="109728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985720"/>
            <a:ext cx="109728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20" y="1612887"/>
            <a:ext cx="5386917" cy="63976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rgbClr val="FF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620" y="2376411"/>
            <a:ext cx="5386917" cy="3359510"/>
          </a:xfrm>
        </p:spPr>
        <p:txBody>
          <a:bodyPr/>
          <a:lstStyle>
            <a:lvl1pPr algn="l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  <a:lvl2pPr algn="l">
              <a:defRPr sz="2000">
                <a:solidFill>
                  <a:schemeClr val="accent2">
                    <a:lumMod val="75000"/>
                  </a:schemeClr>
                </a:solidFill>
              </a:defRPr>
            </a:lvl2pPr>
            <a:lvl3pPr algn="l">
              <a:defRPr sz="1800">
                <a:solidFill>
                  <a:schemeClr val="accent2">
                    <a:lumMod val="75000"/>
                  </a:schemeClr>
                </a:solidFill>
              </a:defRPr>
            </a:lvl3pPr>
            <a:lvl4pPr algn="l">
              <a:defRPr sz="1600">
                <a:solidFill>
                  <a:schemeClr val="accent2">
                    <a:lumMod val="75000"/>
                  </a:schemeClr>
                </a:solidFill>
              </a:defRPr>
            </a:lvl4pPr>
            <a:lvl5pPr algn="l">
              <a:defRPr sz="1600">
                <a:solidFill>
                  <a:schemeClr val="accent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2388" y="1612887"/>
            <a:ext cx="5389033" cy="63976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rgbClr val="FF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388" y="2376412"/>
            <a:ext cx="5389033" cy="3359510"/>
          </a:xfrm>
        </p:spPr>
        <p:txBody>
          <a:bodyPr/>
          <a:lstStyle>
            <a:lvl1pPr algn="l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  <a:lvl2pPr algn="l">
              <a:defRPr sz="2000">
                <a:solidFill>
                  <a:schemeClr val="accent2">
                    <a:lumMod val="75000"/>
                  </a:schemeClr>
                </a:solidFill>
              </a:defRPr>
            </a:lvl2pPr>
            <a:lvl3pPr algn="l">
              <a:defRPr sz="1800">
                <a:solidFill>
                  <a:schemeClr val="accent2">
                    <a:lumMod val="75000"/>
                  </a:schemeClr>
                </a:solidFill>
              </a:defRPr>
            </a:lvl3pPr>
            <a:lvl4pPr algn="l">
              <a:defRPr sz="1600">
                <a:solidFill>
                  <a:schemeClr val="accent2">
                    <a:lumMod val="75000"/>
                  </a:schemeClr>
                </a:solidFill>
              </a:defRPr>
            </a:lvl4pPr>
            <a:lvl5pPr algn="l">
              <a:defRPr sz="1600">
                <a:solidFill>
                  <a:schemeClr val="accent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ppttemplate.net/?utm_source=ppt&amp;utm_medium=logo&amp;utm_term=thanksgiving&amp;utm_content=0056&amp;utm_campaign=ppt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3050" y="1901950"/>
            <a:ext cx="4315257" cy="30541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NLP to Explore ‘Love’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b="1" spc="-300" dirty="0">
                <a:latin typeface="Helvetica" pitchFamily="2" charset="0"/>
              </a:rPr>
              <a:t>TED</a:t>
            </a:r>
            <a:r>
              <a:rPr lang="en-US" dirty="0">
                <a:solidFill>
                  <a:schemeClr val="tx1"/>
                </a:solidFill>
              </a:rPr>
              <a:t> Talks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By Sean Davern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769F-9ADE-7D4F-80DD-CFB4CF6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Cluster Sense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A8989-E7C8-464B-9C01-5B5A9F520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8295" y="1443835"/>
            <a:ext cx="8958692" cy="4886560"/>
          </a:xfrm>
        </p:spPr>
        <p:txBody>
          <a:bodyPr>
            <a:normAutofit/>
          </a:bodyPr>
          <a:lstStyle/>
          <a:p>
            <a:r>
              <a:rPr lang="en-US" dirty="0"/>
              <a:t>(green): (obj) “in love”, “an expression of love”, I love (1/2)</a:t>
            </a:r>
          </a:p>
          <a:p>
            <a:r>
              <a:rPr lang="en-US" dirty="0"/>
              <a:t>(mag): (present tense feeling) I love, his real love, - I love you, a lot of love in these passwords – expect to find love (3-5)</a:t>
            </a:r>
          </a:p>
          <a:p>
            <a:r>
              <a:rPr lang="en-US" dirty="0"/>
              <a:t>(cyan): (past tense feeling) I/we loved (3+)</a:t>
            </a:r>
          </a:p>
          <a:p>
            <a:r>
              <a:rPr lang="en-US" dirty="0"/>
              <a:t>(blue): loved ones – loved it – loved the sound – we loved (1)</a:t>
            </a:r>
          </a:p>
          <a:p>
            <a:r>
              <a:rPr lang="en-US" dirty="0"/>
              <a:t>(red): (n., obj.)  plant lover – gave them love, met the love of their life, all this love,– not my lover, music lovers, jazz lovers  (5+)</a:t>
            </a:r>
          </a:p>
        </p:txBody>
      </p:sp>
    </p:spTree>
    <p:extLst>
      <p:ext uri="{BB962C8B-B14F-4D97-AF65-F5344CB8AC3E}">
        <p14:creationId xmlns:p14="http://schemas.microsoft.com/office/powerpoint/2010/main" val="14133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1C69-D229-B84B-AA54-44354626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Data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72B4A7C-DCCB-0E4F-9B5D-56EB37A2C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25061"/>
              </p:ext>
            </p:extLst>
          </p:nvPr>
        </p:nvGraphicFramePr>
        <p:xfrm>
          <a:off x="3473772" y="3013509"/>
          <a:ext cx="8128000" cy="1487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3BAA64-B977-BB46-A34A-542DE1808D92}"/>
              </a:ext>
            </a:extLst>
          </p:cNvPr>
          <p:cNvSpPr txBox="1"/>
          <p:nvPr/>
        </p:nvSpPr>
        <p:spPr>
          <a:xfrm>
            <a:off x="5076709" y="2518024"/>
            <a:ext cx="1884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Filter, Clean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D3DE9-0F4D-C64E-8CED-55C773F544FE}"/>
              </a:ext>
            </a:extLst>
          </p:cNvPr>
          <p:cNvSpPr txBox="1"/>
          <p:nvPr/>
        </p:nvSpPr>
        <p:spPr>
          <a:xfrm>
            <a:off x="7892537" y="2518024"/>
            <a:ext cx="142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Tokenize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3E0FA-862C-0F44-93F5-BEB9ED372B91}"/>
              </a:ext>
            </a:extLst>
          </p:cNvPr>
          <p:cNvSpPr txBox="1"/>
          <p:nvPr/>
        </p:nvSpPr>
        <p:spPr>
          <a:xfrm>
            <a:off x="4330967" y="444298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2550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1FD9B-9DC4-3E44-93CA-4D52FFCB5B36}"/>
              </a:ext>
            </a:extLst>
          </p:cNvPr>
          <p:cNvSpPr txBox="1"/>
          <p:nvPr/>
        </p:nvSpPr>
        <p:spPr>
          <a:xfrm>
            <a:off x="6927846" y="444298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A24D-3AFC-D84C-8407-3A43CB38F91D}"/>
              </a:ext>
            </a:extLst>
          </p:cNvPr>
          <p:cNvSpPr txBox="1"/>
          <p:nvPr/>
        </p:nvSpPr>
        <p:spPr>
          <a:xfrm>
            <a:off x="8606707" y="4460058"/>
            <a:ext cx="2840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1132 ‘Documents’</a:t>
            </a:r>
          </a:p>
          <a:p>
            <a:r>
              <a:rPr lang="en-US" sz="2800" dirty="0"/>
              <a:t>3160 Sentences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6E982-8096-1E43-B798-845D6CA3C486}"/>
              </a:ext>
            </a:extLst>
          </p:cNvPr>
          <p:cNvSpPr txBox="1"/>
          <p:nvPr/>
        </p:nvSpPr>
        <p:spPr>
          <a:xfrm>
            <a:off x="2827562" y="2015209"/>
            <a:ext cx="1476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8ABB"/>
                </a:solidFill>
                <a:latin typeface="Coval" panose="02000503060000020003" pitchFamily="2" charset="0"/>
                <a:ea typeface="Coval" panose="02000503060000020003" pitchFamily="2" charset="0"/>
                <a:cs typeface="Coval" panose="02000503060000020003" pitchFamily="2" charset="0"/>
              </a:rPr>
              <a:t>kaggle</a:t>
            </a:r>
            <a:endParaRPr lang="en-US" dirty="0">
              <a:solidFill>
                <a:srgbClr val="008ABB"/>
              </a:solidFill>
              <a:latin typeface="Coval" panose="02000503060000020003" pitchFamily="2" charset="0"/>
              <a:ea typeface="Coval" panose="02000503060000020003" pitchFamily="2" charset="0"/>
              <a:cs typeface="Coval" panose="0200050306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F19D4F-F322-6749-A301-A8ED7BBAE659}"/>
              </a:ext>
            </a:extLst>
          </p:cNvPr>
          <p:cNvSpPr/>
          <p:nvPr/>
        </p:nvSpPr>
        <p:spPr>
          <a:xfrm>
            <a:off x="2583785" y="1170869"/>
            <a:ext cx="889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-300" dirty="0">
                <a:solidFill>
                  <a:srgbClr val="FF0000"/>
                </a:solidFill>
                <a:latin typeface="Helvetica" pitchFamily="2" charset="0"/>
              </a:rPr>
              <a:t>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90AA94CA-4B55-A64C-9DCB-6EC1B4B05577}"/>
              </a:ext>
            </a:extLst>
          </p:cNvPr>
          <p:cNvSpPr/>
          <p:nvPr/>
        </p:nvSpPr>
        <p:spPr>
          <a:xfrm rot="3828264">
            <a:off x="3152347" y="1819519"/>
            <a:ext cx="458115" cy="259565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03C0853F-527B-B448-8F32-C370EA2F0C2B}"/>
              </a:ext>
            </a:extLst>
          </p:cNvPr>
          <p:cNvSpPr/>
          <p:nvPr/>
        </p:nvSpPr>
        <p:spPr>
          <a:xfrm rot="3828264">
            <a:off x="3698683" y="2738919"/>
            <a:ext cx="458115" cy="259565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D2DAC-8BDC-874E-B30E-9B1E9F4F79E0}"/>
              </a:ext>
            </a:extLst>
          </p:cNvPr>
          <p:cNvSpPr txBox="1"/>
          <p:nvPr/>
        </p:nvSpPr>
        <p:spPr>
          <a:xfrm>
            <a:off x="10842928" y="251802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Corpus</a:t>
            </a:r>
          </a:p>
        </p:txBody>
      </p:sp>
    </p:spTree>
    <p:extLst>
      <p:ext uri="{BB962C8B-B14F-4D97-AF65-F5344CB8AC3E}">
        <p14:creationId xmlns:p14="http://schemas.microsoft.com/office/powerpoint/2010/main" val="111795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638698-E243-2242-AAAB-C08C3E0A5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2638698-E243-2242-AAAB-C08C3E0A5A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E265BE-AAB6-E041-9FE3-09EFFE64D7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E2E265BE-AAB6-E041-9FE3-09EFFE64D7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10216A-6005-974F-81E7-3BCF3524A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8310216A-6005-974F-81E7-3BCF3524AF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  <p:bldP spid="6" grpId="0"/>
      <p:bldP spid="7" grpId="0"/>
      <p:bldP spid="8" grpId="0"/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1C69-D229-B84B-AA54-44354626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NLP Methods Used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72B4A7C-DCCB-0E4F-9B5D-56EB37A2C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604670"/>
              </p:ext>
            </p:extLst>
          </p:nvPr>
        </p:nvGraphicFramePr>
        <p:xfrm>
          <a:off x="3545249" y="2888031"/>
          <a:ext cx="8128000" cy="1487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3BAA64-B977-BB46-A34A-542DE1808D92}"/>
              </a:ext>
            </a:extLst>
          </p:cNvPr>
          <p:cNvSpPr txBox="1"/>
          <p:nvPr/>
        </p:nvSpPr>
        <p:spPr>
          <a:xfrm>
            <a:off x="5266361" y="2392546"/>
            <a:ext cx="164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CV, Binary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D3DE9-0F4D-C64E-8CED-55C773F544FE}"/>
              </a:ext>
            </a:extLst>
          </p:cNvPr>
          <p:cNvSpPr txBox="1"/>
          <p:nvPr/>
        </p:nvSpPr>
        <p:spPr>
          <a:xfrm>
            <a:off x="6711508" y="4375725"/>
            <a:ext cx="1360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LSA: 2-6</a:t>
            </a:r>
          </a:p>
          <a:p>
            <a:pPr algn="ctr"/>
            <a:r>
              <a:rPr lang="en-US" sz="2800" dirty="0"/>
              <a:t>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A24D-3AFC-D84C-8407-3A43CB38F91D}"/>
              </a:ext>
            </a:extLst>
          </p:cNvPr>
          <p:cNvSpPr txBox="1"/>
          <p:nvPr/>
        </p:nvSpPr>
        <p:spPr>
          <a:xfrm>
            <a:off x="8678184" y="4334580"/>
            <a:ext cx="32506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K-Means, </a:t>
            </a:r>
            <a:r>
              <a:rPr lang="en-US" sz="2800" dirty="0" err="1"/>
              <a:t>DBScan</a:t>
            </a:r>
            <a:r>
              <a:rPr lang="en-US" sz="2800" dirty="0"/>
              <a:t>,</a:t>
            </a:r>
          </a:p>
          <a:p>
            <a:r>
              <a:rPr lang="en-US" sz="2800" dirty="0" err="1"/>
              <a:t>MeanShift</a:t>
            </a:r>
            <a:endParaRPr lang="en-US" sz="2800" dirty="0"/>
          </a:p>
          <a:p>
            <a:r>
              <a:rPr lang="en-US" sz="2800" dirty="0"/>
              <a:t>Hierarchical, Spectral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940A6-137C-9D49-949C-475CF57B0BFA}"/>
              </a:ext>
            </a:extLst>
          </p:cNvPr>
          <p:cNvSpPr txBox="1"/>
          <p:nvPr/>
        </p:nvSpPr>
        <p:spPr>
          <a:xfrm>
            <a:off x="10441931" y="2124239"/>
            <a:ext cx="14193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Evaluate</a:t>
            </a:r>
          </a:p>
          <a:p>
            <a:pPr algn="ctr"/>
            <a:r>
              <a:rPr lang="en-US" sz="2800" dirty="0"/>
              <a:t>Clusters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3AC39-7944-1942-AC0C-1F04579309FE}"/>
              </a:ext>
            </a:extLst>
          </p:cNvPr>
          <p:cNvSpPr txBox="1"/>
          <p:nvPr/>
        </p:nvSpPr>
        <p:spPr>
          <a:xfrm>
            <a:off x="3580793" y="4334580"/>
            <a:ext cx="2524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CountVectorizer</a:t>
            </a:r>
            <a:endParaRPr lang="en-US" sz="2800" dirty="0"/>
          </a:p>
          <a:p>
            <a:pPr algn="ctr"/>
            <a:r>
              <a:rPr lang="en-US" sz="2800" dirty="0" err="1"/>
              <a:t>TfidfVectorizer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D311B-3F0F-7D48-8719-DB73B5BD38B1}"/>
              </a:ext>
            </a:extLst>
          </p:cNvPr>
          <p:cNvSpPr txBox="1"/>
          <p:nvPr/>
        </p:nvSpPr>
        <p:spPr>
          <a:xfrm>
            <a:off x="2715899" y="1944656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Corpus</a:t>
            </a: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6C67BDB9-0B39-B547-AA0B-FDC69CA40E44}"/>
              </a:ext>
            </a:extLst>
          </p:cNvPr>
          <p:cNvSpPr/>
          <p:nvPr/>
        </p:nvSpPr>
        <p:spPr>
          <a:xfrm rot="3828264">
            <a:off x="3576288" y="2613441"/>
            <a:ext cx="458115" cy="259565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0EFBF-04D8-8B44-BA3F-DF840056D6D7}"/>
              </a:ext>
            </a:extLst>
          </p:cNvPr>
          <p:cNvSpPr txBox="1"/>
          <p:nvPr/>
        </p:nvSpPr>
        <p:spPr>
          <a:xfrm>
            <a:off x="7846099" y="2395155"/>
            <a:ext cx="1664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137035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638698-E243-2242-AAAB-C08C3E0A5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2638698-E243-2242-AAAB-C08C3E0A5A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E265BE-AAB6-E041-9FE3-09EFFE64D7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2E265BE-AAB6-E041-9FE3-09EFFE64D7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10216A-6005-974F-81E7-3BCF3524A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310216A-6005-974F-81E7-3BCF3524AF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  <p:bldP spid="6" grpId="0"/>
      <p:bldP spid="9" grpId="0"/>
      <p:bldP spid="14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D087-254F-274E-A7F5-4B67DDDC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85720"/>
            <a:ext cx="10972800" cy="58462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Normalize &amp; Cluster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4C77F5-CC56-0E4F-A153-808C964CF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7885" y="3225237"/>
            <a:ext cx="5384800" cy="173034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Normalizing (projecting onto the unit circle) covers a relatively small arc</a:t>
            </a:r>
          </a:p>
          <a:p>
            <a:r>
              <a:rPr lang="en-US" dirty="0"/>
              <a:t>Dimension 0 can effectively be neglected (visually)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FAC744-5BCF-D540-90AC-213AE34D4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952539"/>
            <a:ext cx="4275740" cy="42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cv_binary-lsa_animation">
            <a:hlinkClick r:id="" action="ppaction://media"/>
            <a:extLst>
              <a:ext uri="{FF2B5EF4-FFF2-40B4-BE49-F238E27FC236}">
                <a16:creationId xmlns:a16="http://schemas.microsoft.com/office/drawing/2014/main" id="{023F3DFF-24AC-A746-B726-DD31552A69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1410" y="2054654"/>
            <a:ext cx="4809695" cy="4809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C121C-5C2E-0648-95E5-B410AB51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4-Topic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4DDE75-19E9-C648-88AD-1919031E3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915" y="1901950"/>
            <a:ext cx="5486400" cy="3657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B64623-611D-D745-89EC-7F8B18CF6CB3}"/>
              </a:ext>
            </a:extLst>
          </p:cNvPr>
          <p:cNvGrpSpPr/>
          <p:nvPr/>
        </p:nvGrpSpPr>
        <p:grpSpPr>
          <a:xfrm>
            <a:off x="7470345" y="3429000"/>
            <a:ext cx="2946962" cy="2345850"/>
            <a:chOff x="7470345" y="3429000"/>
            <a:chExt cx="2946962" cy="23458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063BAD-1C9E-D347-99AE-0E304E95E8A5}"/>
                </a:ext>
              </a:extLst>
            </p:cNvPr>
            <p:cNvSpPr txBox="1"/>
            <p:nvPr/>
          </p:nvSpPr>
          <p:spPr>
            <a:xfrm>
              <a:off x="7928460" y="5313185"/>
              <a:ext cx="1534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loved ones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DFB62E-0090-5A41-858D-CE1334093EAB}"/>
                </a:ext>
              </a:extLst>
            </p:cNvPr>
            <p:cNvSpPr txBox="1"/>
            <p:nvPr/>
          </p:nvSpPr>
          <p:spPr>
            <a:xfrm>
              <a:off x="7470345" y="4691700"/>
              <a:ext cx="1503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I/we loved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156F36-A1C3-E540-A0DA-3A267AEFC892}"/>
                </a:ext>
              </a:extLst>
            </p:cNvPr>
            <p:cNvSpPr txBox="1"/>
            <p:nvPr/>
          </p:nvSpPr>
          <p:spPr>
            <a:xfrm>
              <a:off x="7966187" y="3429000"/>
              <a:ext cx="10074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 love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878153-DBA8-8A40-B703-ECF7C0D72F4C}"/>
                </a:ext>
              </a:extLst>
            </p:cNvPr>
            <p:cNvSpPr txBox="1"/>
            <p:nvPr/>
          </p:nvSpPr>
          <p:spPr>
            <a:xfrm>
              <a:off x="8973642" y="3694706"/>
              <a:ext cx="851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 love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CFDE7F-C446-C44D-B332-6C6D18CA432E}"/>
                </a:ext>
              </a:extLst>
            </p:cNvPr>
            <p:cNvSpPr txBox="1"/>
            <p:nvPr/>
          </p:nvSpPr>
          <p:spPr>
            <a:xfrm>
              <a:off x="9603815" y="4230035"/>
              <a:ext cx="8134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91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45AE-8108-CB4C-8CBC-BE2BD8FE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4F7F3-86BA-9143-BA59-9CAB5DA6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8295" y="1901949"/>
            <a:ext cx="8958692" cy="3817625"/>
          </a:xfrm>
        </p:spPr>
        <p:txBody>
          <a:bodyPr/>
          <a:lstStyle/>
          <a:p>
            <a:r>
              <a:rPr lang="en-US" dirty="0"/>
              <a:t>NLP was able to identify distinguishable clusters</a:t>
            </a:r>
          </a:p>
          <a:p>
            <a:r>
              <a:rPr lang="en-US" dirty="0"/>
              <a:t>These clusters weren’t particularly insightful regarding exploring how authors talked about love.</a:t>
            </a:r>
          </a:p>
          <a:p>
            <a:r>
              <a:rPr lang="en-US" dirty="0"/>
              <a:t>Tools to mathematically validate the distinguishability of clusters in higher dimensions would be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6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05C142-B4A5-AF4E-917D-6BDA3C42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165" y="4322125"/>
            <a:ext cx="3498212" cy="2160975"/>
          </a:xfrm>
          <a:prstGeom prst="rect">
            <a:avLst/>
          </a:prstGeom>
        </p:spPr>
      </p:pic>
      <p:pic>
        <p:nvPicPr>
          <p:cNvPr id="4" name="Picture 3" descr="A picture containing red, orange, food&#10;&#10;Description automatically generated">
            <a:extLst>
              <a:ext uri="{FF2B5EF4-FFF2-40B4-BE49-F238E27FC236}">
                <a16:creationId xmlns:a16="http://schemas.microsoft.com/office/drawing/2014/main" id="{756CD895-9EDC-9A4C-8F97-97BC1F17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9" t="13808" r="17817" b="13026"/>
          <a:stretch/>
        </p:blipFill>
        <p:spPr>
          <a:xfrm>
            <a:off x="8130759" y="1885553"/>
            <a:ext cx="3399027" cy="2160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FF3E2-923F-2149-A33A-BDD30E9C965E}"/>
              </a:ext>
            </a:extLst>
          </p:cNvPr>
          <p:cNvSpPr txBox="1"/>
          <p:nvPr/>
        </p:nvSpPr>
        <p:spPr>
          <a:xfrm>
            <a:off x="9597675" y="3937404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E8280B"/>
                </a:solidFill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E973B-E68C-774A-B9A1-D274A1A2A392}"/>
              </a:ext>
            </a:extLst>
          </p:cNvPr>
          <p:cNvSpPr txBox="1"/>
          <p:nvPr/>
        </p:nvSpPr>
        <p:spPr>
          <a:xfrm>
            <a:off x="7988582" y="527605"/>
            <a:ext cx="36833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8792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cloud\drive\websites\ppttemplate\ppt\logo-ppttemplate.png">
            <a:hlinkClick r:id="rId2"/>
            <a:extLst>
              <a:ext uri="{FF2B5EF4-FFF2-40B4-BE49-F238E27FC236}">
                <a16:creationId xmlns:a16="http://schemas.microsoft.com/office/drawing/2014/main" id="{17D1BA26-821E-8441-B26F-7DE9CBE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434" y="6510666"/>
            <a:ext cx="1161288" cy="25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F0809-9F15-174D-B399-CE179032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168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5619-E86E-1D4B-B7E7-0B0E1AE0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Love Content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295A447-07B7-C241-BC9C-B4BC9F4D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044" y="1901950"/>
            <a:ext cx="4581150" cy="305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404300C-9F5A-DC40-848B-A9207E8EF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0" y="3276296"/>
            <a:ext cx="4799227" cy="31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89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599</Words>
  <Application>Microsoft Macintosh PowerPoint</Application>
  <PresentationFormat>Widescreen</PresentationFormat>
  <Paragraphs>88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Coval</vt:lpstr>
      <vt:lpstr>Helvetica</vt:lpstr>
      <vt:lpstr>Office Theme</vt:lpstr>
      <vt:lpstr>Using NLP to Explore ‘Love’ In TED Talks   By Sean Davern</vt:lpstr>
      <vt:lpstr>Source Data</vt:lpstr>
      <vt:lpstr>NLP Methods Used</vt:lpstr>
      <vt:lpstr>Normalize &amp; Cluster</vt:lpstr>
      <vt:lpstr>4-Topic Model</vt:lpstr>
      <vt:lpstr>Conclusions &amp; Future Work</vt:lpstr>
      <vt:lpstr>PowerPoint Presentation</vt:lpstr>
      <vt:lpstr>Appendix</vt:lpstr>
      <vt:lpstr>Love Content</vt:lpstr>
      <vt:lpstr>Cluster Sense Making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Sean Davern</cp:lastModifiedBy>
  <cp:revision>135</cp:revision>
  <dcterms:created xsi:type="dcterms:W3CDTF">2013-08-21T19:17:07Z</dcterms:created>
  <dcterms:modified xsi:type="dcterms:W3CDTF">2019-11-16T19:47:12Z</dcterms:modified>
</cp:coreProperties>
</file>